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301" r:id="rId11"/>
    <p:sldId id="292" r:id="rId12"/>
    <p:sldId id="299" r:id="rId13"/>
    <p:sldId id="294" r:id="rId14"/>
    <p:sldId id="295" r:id="rId15"/>
    <p:sldId id="296" r:id="rId16"/>
    <p:sldId id="297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9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9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78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09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03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82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56B0-FA16-404C-9B75-8543C72EC7A5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B254-9F0C-4B59-908F-8F2CA11ED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oimprese.it/" TargetMode="External"/><Relationship Id="rId2" Type="http://schemas.openxmlformats.org/officeDocument/2006/relationships/hyperlink" Target="http://webtelemaco.infocamere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0" y="22846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25" y="601201"/>
            <a:ext cx="1172567" cy="3798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54" y="541404"/>
            <a:ext cx="998919" cy="499460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568698" y="4381500"/>
            <a:ext cx="2682675" cy="1938992"/>
            <a:chOff x="2438400" y="1114425"/>
            <a:chExt cx="2682675" cy="1938992"/>
          </a:xfrm>
        </p:grpSpPr>
        <p:sp>
          <p:nvSpPr>
            <p:cNvPr id="8" name="CasellaDiTesto 7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64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5EAE9C-ED07-E42B-87D7-121277AC0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3" t="17458" r="23225" b="4746"/>
          <a:stretch/>
        </p:blipFill>
        <p:spPr>
          <a:xfrm>
            <a:off x="98800" y="1539092"/>
            <a:ext cx="6315351" cy="50766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631988" y="2553640"/>
            <a:ext cx="5302837" cy="119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Compilare i CAMPI OBBLIGATORI (Tipo pagamento e IBAN)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 Cliccare su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SCARICA MODELLO BASE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163860" y="242294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33435">
            <a:off x="3734954" y="5778140"/>
            <a:ext cx="722253" cy="72225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9057929" y="-76200"/>
            <a:ext cx="2682675" cy="1938992"/>
            <a:chOff x="2438400" y="1114425"/>
            <a:chExt cx="2682675" cy="193899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0CB281C5-2E99-5811-9B83-156F96CD5AFD}"/>
              </a:ext>
            </a:extLst>
          </p:cNvPr>
          <p:cNvSpPr/>
          <p:nvPr/>
        </p:nvSpPr>
        <p:spPr>
          <a:xfrm>
            <a:off x="1457325" y="4619624"/>
            <a:ext cx="1752600" cy="180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8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29103" y="1668001"/>
            <a:ext cx="8093152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Il modello base verrà scaricato nella cartella DOWLOAD del pc con una estensione .xml</a:t>
            </a:r>
          </a:p>
          <a:p>
            <a:pPr>
              <a:lnSpc>
                <a:spcPct val="115000"/>
              </a:lnSpc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Il file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NON deve essere rinominato o aperto</a:t>
            </a: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ma può essere spostato in una qualsiasi cartella del pc per procedere con la FIRME DIGITALE. A seguito della firma risulterà una estensione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.xml.p7m</a:t>
            </a:r>
          </a:p>
          <a:p>
            <a:pPr>
              <a:lnSpc>
                <a:spcPct val="115000"/>
              </a:lnSpc>
            </a:pPr>
            <a:endParaRPr lang="it-IT" sz="16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Non appena il Modello Base viene scaricato, appare il pulsante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NUOVA PRATICA</a:t>
            </a: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che deve essere cliccato per proseguire nella presentazione della rendicontazione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451050" y="331230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29" y="4582670"/>
            <a:ext cx="8659053" cy="177211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4367">
            <a:off x="8337289" y="4943103"/>
            <a:ext cx="722253" cy="72225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66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4B46ED2-4430-D710-65C2-71EA89BC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3" t="18365" r="22456" b="7823"/>
          <a:stretch/>
        </p:blipFill>
        <p:spPr>
          <a:xfrm>
            <a:off x="268145" y="1110466"/>
            <a:ext cx="7296423" cy="557426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77149" y="3051867"/>
            <a:ext cx="4236863" cy="133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SCEGLI FILE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ed allegare il modello base firmato digitalmente (estensione .xml.p7m);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AVVIA CREAZIONE</a:t>
            </a: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211950" y="-28307"/>
            <a:ext cx="8099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DELLA RENDICONTAZIONE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7071973" y="6078307"/>
            <a:ext cx="722253" cy="72225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A3F47C53-C671-FE92-FEAC-FD542C435A44}"/>
              </a:ext>
            </a:extLst>
          </p:cNvPr>
          <p:cNvSpPr/>
          <p:nvPr/>
        </p:nvSpPr>
        <p:spPr>
          <a:xfrm>
            <a:off x="1746725" y="1995027"/>
            <a:ext cx="1000734" cy="187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43C6BDB-F408-4E08-1EEE-73F7C5919C20}"/>
              </a:ext>
            </a:extLst>
          </p:cNvPr>
          <p:cNvSpPr/>
          <p:nvPr/>
        </p:nvSpPr>
        <p:spPr>
          <a:xfrm>
            <a:off x="1754499" y="2510841"/>
            <a:ext cx="1530122" cy="2910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22C4813-AA36-C978-10DF-5DF9D435667A}"/>
              </a:ext>
            </a:extLst>
          </p:cNvPr>
          <p:cNvSpPr/>
          <p:nvPr/>
        </p:nvSpPr>
        <p:spPr>
          <a:xfrm>
            <a:off x="1554721" y="3532972"/>
            <a:ext cx="1106404" cy="187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EDDAAF5-7582-5C51-AF2D-08B51F44B658}"/>
              </a:ext>
            </a:extLst>
          </p:cNvPr>
          <p:cNvSpPr/>
          <p:nvPr/>
        </p:nvSpPr>
        <p:spPr>
          <a:xfrm>
            <a:off x="1199398" y="3975463"/>
            <a:ext cx="2267702" cy="1875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1BD43BC-876A-7F59-9F3D-F8BD44A3565D}"/>
              </a:ext>
            </a:extLst>
          </p:cNvPr>
          <p:cNvSpPr/>
          <p:nvPr/>
        </p:nvSpPr>
        <p:spPr>
          <a:xfrm>
            <a:off x="1746725" y="2249239"/>
            <a:ext cx="1008508" cy="1927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21C6B5C-4B62-CD8E-1247-C2EC4C136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750" y="5876762"/>
            <a:ext cx="84741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1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807B927-2E90-02F8-38AC-36E0381F1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5" t="17349" r="19747" b="17332"/>
          <a:stretch/>
        </p:blipFill>
        <p:spPr>
          <a:xfrm>
            <a:off x="339184" y="1608204"/>
            <a:ext cx="7671342" cy="48564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811967" y="2308768"/>
            <a:ext cx="4125255" cy="442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ALLEGA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per inserire la documentazione obbligatoria: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Modulo di rendicontazione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firmato digitalmente dal titolare/legale rappresentante dell’impresa;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Copia delle fatture elettroniche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contenenti la dicitura SPESA A VALERE SUL BANDO CONNESSI 2024 e il CODICE CUP;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Copia dei pagamenti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effettuati mediante transazioni bancarie verificabili;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Documentazione specifica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come previsto dall’art. 7 del Bando;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Relazione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conclusiva di progetto (Allegato R);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Attestazione di </a:t>
            </a:r>
            <a:r>
              <a:rPr lang="it-IT" sz="1400" b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Promos</a:t>
            </a:r>
            <a:r>
              <a:rPr lang="it-IT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comprovante l’avvenuta realizzazione dell’attività formativa obbligatoria.</a:t>
            </a: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339184" y="298712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846857" y="3292345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401516" y="3890575"/>
            <a:ext cx="1671094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738843" y="4164154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705531" y="3559573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877399" y="2165104"/>
            <a:ext cx="722253" cy="72225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4B2B9D48-1A86-B78F-102B-91A66DC11E5B}"/>
              </a:ext>
            </a:extLst>
          </p:cNvPr>
          <p:cNvSpPr/>
          <p:nvPr/>
        </p:nvSpPr>
        <p:spPr>
          <a:xfrm>
            <a:off x="1077391" y="6096000"/>
            <a:ext cx="1204088" cy="2640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0584D76-63A8-8F1D-4794-AE008504B748}"/>
              </a:ext>
            </a:extLst>
          </p:cNvPr>
          <p:cNvSpPr/>
          <p:nvPr/>
        </p:nvSpPr>
        <p:spPr>
          <a:xfrm>
            <a:off x="2588805" y="6228002"/>
            <a:ext cx="1099340" cy="1644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3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30958" r="5602" b="11569"/>
          <a:stretch/>
        </p:blipFill>
        <p:spPr>
          <a:xfrm>
            <a:off x="448312" y="2445906"/>
            <a:ext cx="6410325" cy="30194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365167" y="2445906"/>
            <a:ext cx="4206640" cy="388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SFOGLIA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e selezionare, dal menù a tendina, il codice identificativo inerente il documento che si sta caricando;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ALLEGA 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CONTINUA;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Ripetere la procedura per inserire tutti gli allegati necessari;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Dopo aver caricato l’ultimo allegato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ALLEGA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e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TERMINA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5410046" y="3737656"/>
            <a:ext cx="722253" cy="722253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83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23380" y="3371788"/>
            <a:ext cx="4206640" cy="165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Dopo aver controllato che tutti gli allegati siano stati correttamente caricati è possibile inoltrare la rendicontazione cliccando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INVIA PRATICA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451050" y="515897"/>
            <a:ext cx="8504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3" name="Segnaposto contenut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4" r="2635"/>
          <a:stretch/>
        </p:blipFill>
        <p:spPr>
          <a:xfrm>
            <a:off x="870052" y="1933575"/>
            <a:ext cx="5260265" cy="42310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2860195" y="2624988"/>
            <a:ext cx="722253" cy="72225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809692" y="3321010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501529" y="3781363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544138" y="4178009"/>
            <a:ext cx="1956046" cy="2019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E89460E6-CE4C-8A35-7D7B-6E3F9F6BAEEF}"/>
              </a:ext>
            </a:extLst>
          </p:cNvPr>
          <p:cNvSpPr/>
          <p:nvPr/>
        </p:nvSpPr>
        <p:spPr>
          <a:xfrm>
            <a:off x="1719553" y="3117637"/>
            <a:ext cx="1204089" cy="164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RENDICONTAZIONE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8AAA07-C0AB-BA85-692B-408118501621}"/>
              </a:ext>
            </a:extLst>
          </p:cNvPr>
          <p:cNvSpPr/>
          <p:nvPr/>
        </p:nvSpPr>
        <p:spPr>
          <a:xfrm>
            <a:off x="1791218" y="3575949"/>
            <a:ext cx="914400" cy="1246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31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20907" r="11564" b="1851"/>
          <a:stretch/>
        </p:blipFill>
        <p:spPr>
          <a:xfrm>
            <a:off x="638174" y="1289955"/>
            <a:ext cx="5829300" cy="556804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123380" y="3438267"/>
            <a:ext cx="420664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Per terminare la procedura è necessario inserire il codice di sicurezza come richiesto dal portale e successivamente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INVIA PRATICA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150447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3717620" y="5888644"/>
            <a:ext cx="722253" cy="72225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657350" y="4036412"/>
            <a:ext cx="1508371" cy="167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738202" y="3205433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343024" y="3747378"/>
            <a:ext cx="2137021" cy="167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657350" y="3474616"/>
            <a:ext cx="1508371" cy="167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C849D8D9-39E3-9560-537A-0D8BA171D9CE}"/>
              </a:ext>
            </a:extLst>
          </p:cNvPr>
          <p:cNvSpPr/>
          <p:nvPr/>
        </p:nvSpPr>
        <p:spPr>
          <a:xfrm>
            <a:off x="1552575" y="2860132"/>
            <a:ext cx="1043007" cy="3205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dirty="0"/>
              <a:t>RENDICONTAZIONE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F5CE854-C189-BC3C-0122-485ECB7C953D}"/>
              </a:ext>
            </a:extLst>
          </p:cNvPr>
          <p:cNvSpPr/>
          <p:nvPr/>
        </p:nvSpPr>
        <p:spPr>
          <a:xfrm>
            <a:off x="1415801" y="4264609"/>
            <a:ext cx="2914651" cy="2319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/>
              <a:t>CCIAA di MILANO MONZA BRIANZA LODI Contributi alle imprese </a:t>
            </a:r>
          </a:p>
        </p:txBody>
      </p:sp>
    </p:spTree>
    <p:extLst>
      <p:ext uri="{BB962C8B-B14F-4D97-AF65-F5344CB8AC3E}">
        <p14:creationId xmlns:p14="http://schemas.microsoft.com/office/powerpoint/2010/main" val="399223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" name="CasellaDiTesto 1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954134" y="2820308"/>
            <a:ext cx="9930367" cy="261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 procedura per la presentazione della 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rendicontazione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 valere sul bando Connessi 2024 è esclusivamente telematica tramite il sito </a:t>
            </a:r>
            <a:r>
              <a:rPr lang="it-IT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http://webtelemaco.infocamere.it</a:t>
            </a:r>
            <a:endParaRPr lang="it-IT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15000"/>
              </a:lnSpc>
              <a:spcAft>
                <a:spcPts val="0"/>
              </a:spcAft>
            </a:pPr>
            <a:endParaRPr lang="it-IT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-1270">
              <a:lnSpc>
                <a:spcPct val="115000"/>
              </a:lnSpc>
              <a:spcAft>
                <a:spcPts val="0"/>
              </a:spcAft>
            </a:pPr>
            <a:endParaRPr lang="it-IT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-1270" algn="ctr">
              <a:lnSpc>
                <a:spcPct val="115000"/>
              </a:lnSpc>
            </a:pP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Per l’invio telematico è necessario essere registrati ai servizi di consultazione e invio pratiche di Telemaco secondo le procedure disponibili all'indirizzo: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hlinkClick r:id="rId3"/>
              </a:rPr>
              <a:t>www.registroimprese.it</a:t>
            </a: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15000"/>
              </a:lnSpc>
            </a:pP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DELLA RENDICONTAZIONE</a:t>
            </a:r>
          </a:p>
        </p:txBody>
      </p:sp>
    </p:spTree>
    <p:extLst>
      <p:ext uri="{BB962C8B-B14F-4D97-AF65-F5344CB8AC3E}">
        <p14:creationId xmlns:p14="http://schemas.microsoft.com/office/powerpoint/2010/main" val="3815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8062418" y="3436147"/>
            <a:ext cx="337703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Collegarsi all’indirizzo web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Webtelemaco.infocamere.it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CONTRIBUTI ALLE IMPRESE</a:t>
            </a: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4" y="1668001"/>
            <a:ext cx="6436162" cy="460937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657">
            <a:off x="3041290" y="5245890"/>
            <a:ext cx="722253" cy="7222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441032" y="331230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04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062418" y="3477991"/>
            <a:ext cx="337703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</a:p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sz="28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ACCEDI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pic>
        <p:nvPicPr>
          <p:cNvPr id="4" name="Immagine 3" descr="Immagine che contiene testo, schermata, Pagina Web, software&#10;&#10;Descrizione generata automaticamente">
            <a:extLst>
              <a:ext uri="{FF2B5EF4-FFF2-40B4-BE49-F238E27FC236}">
                <a16:creationId xmlns:a16="http://schemas.microsoft.com/office/drawing/2014/main" id="{5C06F10D-4F5F-B8ED-C4DD-E2813CE10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3" y="2178079"/>
            <a:ext cx="7668695" cy="393437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4654">
            <a:off x="6666240" y="1816952"/>
            <a:ext cx="722253" cy="7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0" y="2047867"/>
            <a:ext cx="4623175" cy="463649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372263" y="3349599"/>
            <a:ext cx="4838623" cy="197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 l’impresa ha ottenuto le credenziali di accesso prima del 28/02/2021, può utilizzarle per entrare in </a:t>
            </a:r>
            <a:r>
              <a:rPr lang="it-IT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webtelemaco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altrimenti l’accesso è consentito esclusivamente utilizzando gli altri sistemi di identificazione forte (SPID, CIE, CNS)</a:t>
            </a:r>
            <a:endParaRPr lang="it-IT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451050" y="562063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20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794337" y="3642247"/>
            <a:ext cx="382901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CREA MODELLO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3269892" y="4544934"/>
            <a:ext cx="722253" cy="72225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7"/>
          <a:stretch/>
        </p:blipFill>
        <p:spPr>
          <a:xfrm>
            <a:off x="568652" y="2068077"/>
            <a:ext cx="6886611" cy="402781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897293" y="3833762"/>
            <a:ext cx="1204089" cy="16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2138212" y="2253637"/>
            <a:ext cx="722253" cy="722253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82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6" y="2954624"/>
            <a:ext cx="7935432" cy="263879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650378" y="2866326"/>
            <a:ext cx="300109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Selezionare dal menù a tendina la provincia della CCIAA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 Inserire numero REA o CODICE FISCALE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3. 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CERCA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399566" y="739645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49">
            <a:off x="7698630" y="5154469"/>
            <a:ext cx="722253" cy="72225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8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191FE9-2148-0AD5-6C6B-D84E261E1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2" t="17494" r="23008" b="26988"/>
          <a:stretch/>
        </p:blipFill>
        <p:spPr>
          <a:xfrm>
            <a:off x="568652" y="1919594"/>
            <a:ext cx="6487528" cy="458177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332292" y="2656342"/>
            <a:ext cx="4529990" cy="294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Selezionare, dal menù a tendina Tipo Pratica, RENDICONTAZIONE;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Selezionare, dal menù a tendina Sportello di Destinazione, CCIAA di MILANO MONZA BRIANZA LODI – Contributi alle Imprese;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Cliccare su 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AVVIA COMPILAZIONE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522783" y="608229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5324">
            <a:off x="4972092" y="5831623"/>
            <a:ext cx="722253" cy="72225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9058275" y="-76200"/>
            <a:ext cx="2682675" cy="1938992"/>
            <a:chOff x="2438400" y="1114425"/>
            <a:chExt cx="2682675" cy="19389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E5809BCC-F2E7-0E74-A070-975609B8DC65}"/>
              </a:ext>
            </a:extLst>
          </p:cNvPr>
          <p:cNvSpPr/>
          <p:nvPr/>
        </p:nvSpPr>
        <p:spPr>
          <a:xfrm>
            <a:off x="1828799" y="3560474"/>
            <a:ext cx="1350235" cy="195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06D0C98-50CD-31E9-8907-A39BDFECD7A7}"/>
              </a:ext>
            </a:extLst>
          </p:cNvPr>
          <p:cNvSpPr/>
          <p:nvPr/>
        </p:nvSpPr>
        <p:spPr>
          <a:xfrm>
            <a:off x="1828800" y="3254284"/>
            <a:ext cx="1350236" cy="195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7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96D19182-539F-E9C1-2C9B-292E3E67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5" t="21552" r="23829" b="4543"/>
          <a:stretch/>
        </p:blipFill>
        <p:spPr>
          <a:xfrm>
            <a:off x="202770" y="1577170"/>
            <a:ext cx="5474130" cy="480457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193838" y="2540562"/>
            <a:ext cx="5728182" cy="403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1. Cliccare sull’icona evidenziata e selezionare il corretto nome del bando: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CONNESSI 2024;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2. Inserire il totale delle spese rendicontate;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3. Inserire l’importo di contributo richiesto in rendicontazione;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4.  Inserire il numero di protocollo e l’anno di riferimento della domanda di contributo;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5. Compilare tutti i CAMPI OBBLIGATORI (indicati con un asterisco).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6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C32D02-FE17-4606-9DDF-013DD351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0" y="1668001"/>
            <a:ext cx="1172567" cy="3798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786DF0-15F7-44D4-9342-1810859B6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29" y="1608204"/>
            <a:ext cx="998919" cy="49946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2AE30A-6257-4B9D-9A16-C5CCF69AE151}"/>
              </a:ext>
            </a:extLst>
          </p:cNvPr>
          <p:cNvSpPr txBox="1"/>
          <p:nvPr/>
        </p:nvSpPr>
        <p:spPr>
          <a:xfrm>
            <a:off x="202770" y="311226"/>
            <a:ext cx="80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PRESENTAZIONE DELLA RENDICONTAZIONE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5324">
            <a:off x="4525998" y="2744185"/>
            <a:ext cx="722253" cy="72225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9057929" y="-76200"/>
            <a:ext cx="2682675" cy="1938992"/>
            <a:chOff x="2438400" y="1114425"/>
            <a:chExt cx="2682675" cy="193899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2438400" y="1114425"/>
              <a:ext cx="13853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876550" y="1891188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ONNESSI 2024</a:t>
              </a:r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7501D7EB-228D-D5B4-007D-4022ABEE5E0D}"/>
              </a:ext>
            </a:extLst>
          </p:cNvPr>
          <p:cNvSpPr/>
          <p:nvPr/>
        </p:nvSpPr>
        <p:spPr>
          <a:xfrm>
            <a:off x="1228725" y="4895849"/>
            <a:ext cx="828675" cy="1238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82DE1AE-A282-AFE8-F05C-3AECBA5EBCB1}"/>
              </a:ext>
            </a:extLst>
          </p:cNvPr>
          <p:cNvSpPr/>
          <p:nvPr/>
        </p:nvSpPr>
        <p:spPr>
          <a:xfrm>
            <a:off x="1122655" y="5122700"/>
            <a:ext cx="828675" cy="123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92FDD09-32DC-3D61-79AF-412415FCC0B1}"/>
              </a:ext>
            </a:extLst>
          </p:cNvPr>
          <p:cNvSpPr/>
          <p:nvPr/>
        </p:nvSpPr>
        <p:spPr>
          <a:xfrm>
            <a:off x="1185862" y="5335903"/>
            <a:ext cx="914400" cy="123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AA9F644-3DCF-1891-AB1F-D90B671CBC7E}"/>
              </a:ext>
            </a:extLst>
          </p:cNvPr>
          <p:cNvSpPr/>
          <p:nvPr/>
        </p:nvSpPr>
        <p:spPr>
          <a:xfrm>
            <a:off x="883919" y="5775959"/>
            <a:ext cx="1828800" cy="131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56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626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Pellizzoni</dc:creator>
  <cp:lastModifiedBy>Manola Giannettoni</cp:lastModifiedBy>
  <cp:revision>99</cp:revision>
  <cp:lastPrinted>2024-05-21T12:59:30Z</cp:lastPrinted>
  <dcterms:created xsi:type="dcterms:W3CDTF">2021-11-09T12:54:54Z</dcterms:created>
  <dcterms:modified xsi:type="dcterms:W3CDTF">2024-05-21T13:13:00Z</dcterms:modified>
</cp:coreProperties>
</file>